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3" r:id="rId4"/>
    <p:sldId id="279" r:id="rId5"/>
    <p:sldId id="274" r:id="rId6"/>
    <p:sldId id="275" r:id="rId7"/>
    <p:sldId id="276" r:id="rId8"/>
    <p:sldId id="277" r:id="rId9"/>
    <p:sldId id="278" r:id="rId10"/>
    <p:sldId id="282" r:id="rId11"/>
    <p:sldId id="283" r:id="rId12"/>
    <p:sldId id="284" r:id="rId13"/>
    <p:sldId id="285" r:id="rId14"/>
    <p:sldId id="280" r:id="rId15"/>
    <p:sldId id="258" r:id="rId16"/>
    <p:sldId id="260" r:id="rId17"/>
    <p:sldId id="259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303" r:id="rId29"/>
    <p:sldId id="288" r:id="rId30"/>
    <p:sldId id="302" r:id="rId31"/>
    <p:sldId id="287" r:id="rId32"/>
    <p:sldId id="307" r:id="rId33"/>
    <p:sldId id="308" r:id="rId34"/>
    <p:sldId id="286" r:id="rId35"/>
    <p:sldId id="298" r:id="rId36"/>
    <p:sldId id="295" r:id="rId37"/>
    <p:sldId id="293" r:id="rId38"/>
    <p:sldId id="294" r:id="rId39"/>
    <p:sldId id="296" r:id="rId40"/>
    <p:sldId id="297" r:id="rId41"/>
    <p:sldId id="289" r:id="rId42"/>
    <p:sldId id="292" r:id="rId43"/>
    <p:sldId id="310" r:id="rId44"/>
    <p:sldId id="299" r:id="rId45"/>
    <p:sldId id="300" r:id="rId46"/>
    <p:sldId id="301" r:id="rId47"/>
    <p:sldId id="311" r:id="rId48"/>
    <p:sldId id="312" r:id="rId49"/>
    <p:sldId id="290" r:id="rId50"/>
    <p:sldId id="305" r:id="rId51"/>
    <p:sldId id="304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87917" autoAdjust="0"/>
  </p:normalViewPr>
  <p:slideViewPr>
    <p:cSldViewPr snapToGrid="0">
      <p:cViewPr varScale="1">
        <p:scale>
          <a:sx n="99" d="100"/>
          <a:sy n="99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Calculation</c:v>
                </c:pt>
                <c:pt idx="1">
                  <c:v>Lin. Reg.</c:v>
                </c:pt>
                <c:pt idx="2">
                  <c:v>RFR</c:v>
                </c:pt>
                <c:pt idx="3">
                  <c:v>LightGBM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0.36</c:v>
                </c:pt>
                <c:pt idx="2">
                  <c:v>0.28999999999999998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35-4B80-8D37-A166166F2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Calculation</c:v>
                </c:pt>
                <c:pt idx="1">
                  <c:v>Random Forest</c:v>
                </c:pt>
                <c:pt idx="2">
                  <c:v>Support Vector Machine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 formatCode="#,##0">
                  <c:v>1.39</c:v>
                </c:pt>
                <c:pt idx="1">
                  <c:v>1.31</c:v>
                </c:pt>
                <c:pt idx="2">
                  <c:v>1.42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9F-E141-9D56-C28B113815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7627652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Tabelle1!$A$2:$A$6</c:f>
              <c:strCache>
                <c:ptCount val="5"/>
                <c:pt idx="0">
                  <c:v>Baseline</c:v>
                </c:pt>
                <c:pt idx="1">
                  <c:v>Imp. Baseline</c:v>
                </c:pt>
                <c:pt idx="2">
                  <c:v>RFR</c:v>
                </c:pt>
                <c:pt idx="3">
                  <c:v>LightGBM</c:v>
                </c:pt>
                <c:pt idx="4">
                  <c:v>Linear Regression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 formatCode="#,##0">
                  <c:v>1.39</c:v>
                </c:pt>
                <c:pt idx="1">
                  <c:v>1.31</c:v>
                </c:pt>
                <c:pt idx="2">
                  <c:v>1.42</c:v>
                </c:pt>
                <c:pt idx="3">
                  <c:v>1.33</c:v>
                </c:pt>
                <c:pt idx="4">
                  <c:v>1.32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ED-A945-A67C-E7AF787C8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Baseline</c:v>
                </c:pt>
                <c:pt idx="1">
                  <c:v>Imp. Baseline</c:v>
                </c:pt>
                <c:pt idx="2">
                  <c:v>Tuned RF</c:v>
                </c:pt>
                <c:pt idx="3">
                  <c:v>Tuned GBM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 formatCode="#,##0">
                  <c:v>1.39</c:v>
                </c:pt>
                <c:pt idx="1">
                  <c:v>1.31</c:v>
                </c:pt>
                <c:pt idx="2">
                  <c:v>1.35</c:v>
                </c:pt>
                <c:pt idx="3">
                  <c:v>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8-1A4D-BFE1-BDB68BD6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Tabelle1!$A$2:$A$6</c:f>
              <c:strCache>
                <c:ptCount val="5"/>
                <c:pt idx="0">
                  <c:v>RC 1 </c:v>
                </c:pt>
                <c:pt idx="1">
                  <c:v>RC 2</c:v>
                </c:pt>
                <c:pt idx="2">
                  <c:v>RC 4</c:v>
                </c:pt>
                <c:pt idx="3">
                  <c:v>RC 4</c:v>
                </c:pt>
                <c:pt idx="4">
                  <c:v>RC 5 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 formatCode="#,##0">
                  <c:v>0.67</c:v>
                </c:pt>
                <c:pt idx="1">
                  <c:v>1.3</c:v>
                </c:pt>
                <c:pt idx="2">
                  <c:v>4.5199999999999996</c:v>
                </c:pt>
                <c:pt idx="3">
                  <c:v>3.81</c:v>
                </c:pt>
                <c:pt idx="4">
                  <c:v>6.19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86-934C-9552-04FB3C6ED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C66F6-55EB-4342-9B8C-4BD2F39E48B7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7EF41-A6C6-48B6-80EA-AB2ED1E586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</p:spTree>
    <p:extLst>
      <p:ext uri="{BB962C8B-B14F-4D97-AF65-F5344CB8AC3E}">
        <p14:creationId xmlns:p14="http://schemas.microsoft.com/office/powerpoint/2010/main" val="49352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09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67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0715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891157" cy="5067302"/>
          </a:xfrm>
        </p:spPr>
        <p:txBody>
          <a:bodyPr/>
          <a:lstStyle>
            <a:lvl1pPr marL="2286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1pPr>
            <a:lvl2pPr marL="6858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2pPr>
            <a:lvl3pPr marL="11430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3pPr>
            <a:lvl4pPr marL="16002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4pPr>
            <a:lvl5pPr marL="20574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" y="6356350"/>
            <a:ext cx="2406761" cy="449262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 flipH="1">
            <a:off x="-68034" y="1007153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 flipH="1">
            <a:off x="-68034" y="6266997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4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93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88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69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1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2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5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5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F598A-B0D2-435A-8683-0100206BDD80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52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</a:t>
            </a:r>
            <a:br>
              <a:rPr lang="de-DE" dirty="0"/>
            </a:br>
            <a:r>
              <a:rPr lang="de-DE" dirty="0"/>
              <a:t>Data Science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Prof. Dr. Xiaoming Fu</a:t>
            </a:r>
          </a:p>
          <a:p>
            <a:r>
              <a:rPr lang="de-DE" dirty="0"/>
              <a:t>M</a:t>
            </a:r>
            <a:r>
              <a:rPr lang="en-US" dirty="0"/>
              <a:t>.</a:t>
            </a:r>
            <a:r>
              <a:rPr lang="de-DE" dirty="0"/>
              <a:t>Sc Jiaquan Zhang</a:t>
            </a:r>
          </a:p>
          <a:p>
            <a:r>
              <a:rPr lang="de-DE" dirty="0"/>
              <a:t>(jiaquan.zhang@cs.uni-goettingen.de) </a:t>
            </a:r>
          </a:p>
        </p:txBody>
      </p:sp>
    </p:spTree>
    <p:extLst>
      <p:ext uri="{BB962C8B-B14F-4D97-AF65-F5344CB8AC3E}">
        <p14:creationId xmlns:p14="http://schemas.microsoft.com/office/powerpoint/2010/main" val="372907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4919241" y="1493134"/>
            <a:ext cx="4855460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95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6423949" y="1493134"/>
            <a:ext cx="3350752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21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7951807" y="1493134"/>
            <a:ext cx="1822893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5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78BF09D-9464-4D3F-8CC0-A0DBFD57B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702606"/>
              </p:ext>
            </p:extLst>
          </p:nvPr>
        </p:nvGraphicFramePr>
        <p:xfrm>
          <a:off x="661988" y="1109663"/>
          <a:ext cx="8586184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8169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Dropoff-locations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062F4D-8244-41E5-A36F-9C689592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138237"/>
            <a:ext cx="11772900" cy="45815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0409971-249A-4FA9-AC12-FD10846F91D1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685748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Pickup-</a:t>
            </a:r>
            <a:r>
              <a:rPr lang="de-DE" dirty="0" err="1"/>
              <a:t>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745161-1475-4E81-AEDD-0EC056FB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133475"/>
            <a:ext cx="11744325" cy="45910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826D42-3F5B-49CD-8C55-B696CBB86F14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012057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Bridge/</a:t>
            </a:r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AF48A9-7471-4010-B74A-797F7D2F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38237"/>
            <a:ext cx="117157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2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7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ACD27-D747-4A8F-A034-9AA3F76B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007151"/>
            <a:ext cx="9500840" cy="519635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31C83FA-92EC-40F2-8BEC-BC3EEBCA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02" y="3266908"/>
            <a:ext cx="983747" cy="5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Data Science?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demand for data scientists is increasing so quickly, that McKinsey predicts that by 2018, there will be a 50 percent gap in the supply of data scientists versus demand.”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– The Alexa Blog (http://blog.alexa.com/know-data-science-important/)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882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81608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04F189C-AEB0-468C-8F69-1EEA32F3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7630409" cy="61087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DF2C189-99E9-49BE-A6B9-8ACA0B9B9359}"/>
              </a:ext>
            </a:extLst>
          </p:cNvPr>
          <p:cNvSpPr txBox="1"/>
          <p:nvPr/>
        </p:nvSpPr>
        <p:spPr>
          <a:xfrm rot="617823">
            <a:off x="3565580" y="2707155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</p:spTree>
    <p:extLst>
      <p:ext uri="{BB962C8B-B14F-4D97-AF65-F5344CB8AC3E}">
        <p14:creationId xmlns:p14="http://schemas.microsoft.com/office/powerpoint/2010/main" val="4010339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F2C189-99E9-49BE-A6B9-8ACA0B9B9359}"/>
              </a:ext>
            </a:extLst>
          </p:cNvPr>
          <p:cNvSpPr txBox="1"/>
          <p:nvPr/>
        </p:nvSpPr>
        <p:spPr>
          <a:xfrm rot="617823">
            <a:off x="3565580" y="2707155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281DAA-5EC0-4548-8EDF-66129AE5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39149"/>
            <a:ext cx="5463394" cy="6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8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F2C189-99E9-49BE-A6B9-8ACA0B9B9359}"/>
              </a:ext>
            </a:extLst>
          </p:cNvPr>
          <p:cNvSpPr txBox="1"/>
          <p:nvPr/>
        </p:nvSpPr>
        <p:spPr>
          <a:xfrm rot="617823">
            <a:off x="3565580" y="2707155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03393"/>
            <a:ext cx="9240839" cy="6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6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3E8DDD-C5F7-4FE5-94A1-05A60442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30" y="1007152"/>
            <a:ext cx="9019877" cy="51519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63" y="5585595"/>
            <a:ext cx="9240839" cy="625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02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197DE7-2A58-4448-A67B-F5F6714C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5" y="1007151"/>
            <a:ext cx="8425609" cy="52150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463" y="5618810"/>
            <a:ext cx="9240839" cy="6257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124553-8274-40A5-BACC-95D681557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272" y="3352769"/>
            <a:ext cx="926294" cy="4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71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 1: Bridge that minimize air-line distance is actually used</a:t>
            </a:r>
          </a:p>
          <a:p>
            <a:pPr lvl="1"/>
            <a:r>
              <a:rPr lang="en-US" dirty="0"/>
              <a:t>Different route</a:t>
            </a:r>
          </a:p>
          <a:p>
            <a:pPr lvl="1"/>
            <a:r>
              <a:rPr lang="en-US" dirty="0"/>
              <a:t>Non-linear route</a:t>
            </a:r>
          </a:p>
          <a:p>
            <a:r>
              <a:rPr lang="en-US" dirty="0"/>
              <a:t>Assumption 2: air-line distance ratio represents real inner-city to outer-city trip distance ratio</a:t>
            </a:r>
          </a:p>
          <a:p>
            <a:pPr lvl="1"/>
            <a:r>
              <a:rPr lang="en-US" dirty="0"/>
              <a:t>Different shape of route in city vs out of city</a:t>
            </a:r>
          </a:p>
          <a:p>
            <a:pPr lvl="1"/>
            <a:r>
              <a:rPr lang="en-US" dirty="0"/>
              <a:t>Extra destinations possible</a:t>
            </a:r>
          </a:p>
        </p:txBody>
      </p:sp>
    </p:spTree>
    <p:extLst>
      <p:ext uri="{BB962C8B-B14F-4D97-AF65-F5344CB8AC3E}">
        <p14:creationId xmlns:p14="http://schemas.microsoft.com/office/powerpoint/2010/main" val="1183129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DF43-BA6F-C24E-BB5D-57097382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34EAA-B443-A346-8293-189009AD9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Rush Hour</a:t>
            </a:r>
          </a:p>
          <a:p>
            <a:pPr lvl="1"/>
            <a:r>
              <a:rPr lang="de-DE" dirty="0" err="1"/>
              <a:t>Between</a:t>
            </a:r>
            <a:r>
              <a:rPr lang="de-DE" dirty="0"/>
              <a:t> 16 – 20</a:t>
            </a:r>
          </a:p>
          <a:p>
            <a:pPr lvl="1"/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Workdays</a:t>
            </a:r>
            <a:endParaRPr lang="de-DE" dirty="0"/>
          </a:p>
          <a:p>
            <a:pPr lvl="1"/>
            <a:r>
              <a:rPr lang="de-DE" dirty="0"/>
              <a:t>Ratecodes 1, 2, 3, 4</a:t>
            </a:r>
          </a:p>
          <a:p>
            <a:pPr lvl="1"/>
            <a:r>
              <a:rPr lang="de-DE" dirty="0"/>
              <a:t>$4,50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Ratecode</a:t>
            </a:r>
            <a:r>
              <a:rPr lang="de-DE" dirty="0"/>
              <a:t> 2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Extra</a:t>
            </a:r>
          </a:p>
          <a:p>
            <a:pPr lvl="1"/>
            <a:r>
              <a:rPr lang="de-DE" dirty="0" err="1"/>
              <a:t>Between</a:t>
            </a:r>
            <a:r>
              <a:rPr lang="de-DE" dirty="0"/>
              <a:t> 20 - 08</a:t>
            </a:r>
          </a:p>
          <a:p>
            <a:pPr lvl="1"/>
            <a:r>
              <a:rPr lang="de-DE" dirty="0" err="1"/>
              <a:t>Everyday</a:t>
            </a:r>
            <a:endParaRPr lang="de-DE" dirty="0"/>
          </a:p>
          <a:p>
            <a:pPr lvl="1"/>
            <a:r>
              <a:rPr lang="de-DE" dirty="0"/>
              <a:t>Ratecodes 1, 3, 4</a:t>
            </a:r>
          </a:p>
        </p:txBody>
      </p:sp>
    </p:spTree>
    <p:extLst>
      <p:ext uri="{BB962C8B-B14F-4D97-AF65-F5344CB8AC3E}">
        <p14:creationId xmlns:p14="http://schemas.microsoft.com/office/powerpoint/2010/main" val="1058093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CCC3-64A3-7D4A-ADFE-818AA086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Prediction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F0EB6-3541-ED49-90EF-BB6005B72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46" y="1147763"/>
            <a:ext cx="9008533" cy="5067300"/>
          </a:xfrm>
        </p:spPr>
      </p:pic>
      <p:sp>
        <p:nvSpPr>
          <p:cNvPr id="8" name="Rechteck 4">
            <a:extLst>
              <a:ext uri="{FF2B5EF4-FFF2-40B4-BE49-F238E27FC236}">
                <a16:creationId xmlns:a16="http://schemas.microsoft.com/office/drawing/2014/main" id="{5CC637F3-2E3C-C64B-AB45-C59B64120264}"/>
              </a:ext>
            </a:extLst>
          </p:cNvPr>
          <p:cNvSpPr/>
          <p:nvPr/>
        </p:nvSpPr>
        <p:spPr>
          <a:xfrm>
            <a:off x="391464" y="2667000"/>
            <a:ext cx="1935282" cy="1692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No Extra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Overnight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Rush Hour</a:t>
            </a:r>
            <a:endParaRPr lang="en-US" dirty="0">
              <a:solidFill>
                <a:srgbClr val="60943C"/>
              </a:solidFill>
            </a:endParaRPr>
          </a:p>
          <a:p>
            <a:pPr algn="ctr"/>
            <a:r>
              <a:rPr lang="en-US" dirty="0">
                <a:solidFill>
                  <a:srgbClr val="7030A0"/>
                </a:solidFill>
              </a:rPr>
              <a:t>Rush Hour JFK</a:t>
            </a:r>
          </a:p>
        </p:txBody>
      </p:sp>
    </p:spTree>
    <p:extLst>
      <p:ext uri="{BB962C8B-B14F-4D97-AF65-F5344CB8AC3E}">
        <p14:creationId xmlns:p14="http://schemas.microsoft.com/office/powerpoint/2010/main" val="378894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Rides of Yellow Cabs (taxis) in New York</a:t>
            </a:r>
          </a:p>
          <a:p>
            <a:r>
              <a:rPr lang="en-US" dirty="0"/>
              <a:t>June 2016</a:t>
            </a:r>
          </a:p>
          <a:p>
            <a:r>
              <a:rPr lang="en-US" dirty="0"/>
              <a:t>~11 million rides</a:t>
            </a:r>
          </a:p>
          <a:p>
            <a:r>
              <a:rPr lang="en-US" dirty="0"/>
              <a:t>19 features</a:t>
            </a:r>
          </a:p>
          <a:p>
            <a:pPr lvl="1"/>
            <a:r>
              <a:rPr lang="en-US" dirty="0"/>
              <a:t>geolocation, time and date, distance, fares, …</a:t>
            </a:r>
          </a:p>
          <a:p>
            <a:r>
              <a:rPr lang="en-US" dirty="0"/>
              <a:t>14 in test data set (+id)</a:t>
            </a:r>
          </a:p>
          <a:p>
            <a:pPr lvl="1"/>
            <a:r>
              <a:rPr lang="en-US" dirty="0" err="1"/>
              <a:t>Fare_amount</a:t>
            </a:r>
            <a:endParaRPr lang="en-US" dirty="0"/>
          </a:p>
          <a:p>
            <a:pPr lvl="1"/>
            <a:r>
              <a:rPr lang="en-US" dirty="0"/>
              <a:t>Extra</a:t>
            </a:r>
          </a:p>
          <a:p>
            <a:pPr lvl="1"/>
            <a:r>
              <a:rPr lang="en-US" dirty="0"/>
              <a:t>MTA</a:t>
            </a:r>
          </a:p>
          <a:p>
            <a:pPr lvl="1"/>
            <a:r>
              <a:rPr lang="en-US" dirty="0" err="1"/>
              <a:t>Tip_amount</a:t>
            </a:r>
            <a:endParaRPr lang="en-US" dirty="0"/>
          </a:p>
          <a:p>
            <a:pPr lvl="1"/>
            <a:r>
              <a:rPr lang="en-US" dirty="0" err="1"/>
              <a:t>Total_amount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7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E244-741C-3947-8448-3DFC67BB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15" name="Rechteck 4">
            <a:extLst>
              <a:ext uri="{FF2B5EF4-FFF2-40B4-BE49-F238E27FC236}">
                <a16:creationId xmlns:a16="http://schemas.microsoft.com/office/drawing/2014/main" id="{D30D0B55-468E-8843-A2E4-7B98E3A17346}"/>
              </a:ext>
            </a:extLst>
          </p:cNvPr>
          <p:cNvSpPr/>
          <p:nvPr/>
        </p:nvSpPr>
        <p:spPr>
          <a:xfrm>
            <a:off x="391464" y="2667000"/>
            <a:ext cx="1935282" cy="1692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No Extra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Overnight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Rush Hour</a:t>
            </a:r>
            <a:endParaRPr lang="en-US" dirty="0">
              <a:solidFill>
                <a:srgbClr val="60943C"/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DB447F2-C53C-C147-B7BE-0D8545168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1181844"/>
            <a:ext cx="8751888" cy="4922937"/>
          </a:xfrm>
        </p:spPr>
      </p:pic>
    </p:spTree>
    <p:extLst>
      <p:ext uri="{BB962C8B-B14F-4D97-AF65-F5344CB8AC3E}">
        <p14:creationId xmlns:p14="http://schemas.microsoft.com/office/powerpoint/2010/main" val="102849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0F07-25F4-8844-A6FA-D36CF8C1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11" name="Rechteck 4">
            <a:extLst>
              <a:ext uri="{FF2B5EF4-FFF2-40B4-BE49-F238E27FC236}">
                <a16:creationId xmlns:a16="http://schemas.microsoft.com/office/drawing/2014/main" id="{473E5267-4720-8443-A7A2-C8458B3BA703}"/>
              </a:ext>
            </a:extLst>
          </p:cNvPr>
          <p:cNvSpPr/>
          <p:nvPr/>
        </p:nvSpPr>
        <p:spPr>
          <a:xfrm>
            <a:off x="391464" y="2667000"/>
            <a:ext cx="1935282" cy="1692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No Extra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Overnight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Rush Hour</a:t>
            </a:r>
            <a:endParaRPr lang="en-US" dirty="0">
              <a:solidFill>
                <a:srgbClr val="60943C"/>
              </a:solidFill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C2D4FF7-0AEA-BB44-B56E-64C93D3A5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1181844"/>
            <a:ext cx="8751888" cy="4922937"/>
          </a:xfrm>
        </p:spPr>
      </p:pic>
    </p:spTree>
    <p:extLst>
      <p:ext uri="{BB962C8B-B14F-4D97-AF65-F5344CB8AC3E}">
        <p14:creationId xmlns:p14="http://schemas.microsoft.com/office/powerpoint/2010/main" val="2983891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FD42-FB5D-A64D-88F7-9B08D0FA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Prediction</a:t>
            </a:r>
            <a:r>
              <a:rPr lang="de-DE" dirty="0"/>
              <a:t> - </a:t>
            </a:r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6AC9B-69E4-354B-B314-D5C7C8FDD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3" y="1140502"/>
            <a:ext cx="9008533" cy="5067300"/>
          </a:xfrm>
        </p:spPr>
      </p:pic>
      <p:sp>
        <p:nvSpPr>
          <p:cNvPr id="7" name="Rechteck 4">
            <a:extLst>
              <a:ext uri="{FF2B5EF4-FFF2-40B4-BE49-F238E27FC236}">
                <a16:creationId xmlns:a16="http://schemas.microsoft.com/office/drawing/2014/main" id="{56AAE611-CD0F-874B-BD76-B7938A4D0E8A}"/>
              </a:ext>
            </a:extLst>
          </p:cNvPr>
          <p:cNvSpPr/>
          <p:nvPr/>
        </p:nvSpPr>
        <p:spPr>
          <a:xfrm>
            <a:off x="410514" y="1352550"/>
            <a:ext cx="1551636" cy="13144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MAE: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0.006</a:t>
            </a:r>
          </a:p>
        </p:txBody>
      </p:sp>
    </p:spTree>
    <p:extLst>
      <p:ext uri="{BB962C8B-B14F-4D97-AF65-F5344CB8AC3E}">
        <p14:creationId xmlns:p14="http://schemas.microsoft.com/office/powerpoint/2010/main" val="3086688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10AC-3224-A446-A7A6-FA07D12F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Prediction</a:t>
            </a:r>
            <a:endParaRPr lang="de-DE" dirty="0"/>
          </a:p>
        </p:txBody>
      </p:sp>
      <p:graphicFrame>
        <p:nvGraphicFramePr>
          <p:cNvPr id="4" name="Inhaltsplatzhalter 7">
            <a:extLst>
              <a:ext uri="{FF2B5EF4-FFF2-40B4-BE49-F238E27FC236}">
                <a16:creationId xmlns:a16="http://schemas.microsoft.com/office/drawing/2014/main" id="{9C04322D-908D-5B4F-AECB-7686935DB8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890341"/>
              </p:ext>
            </p:extLst>
          </p:nvPr>
        </p:nvGraphicFramePr>
        <p:xfrm>
          <a:off x="661988" y="1109663"/>
          <a:ext cx="10890250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959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B65B-8F26-8441-951E-9B3BF652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Dropoff</a:t>
            </a:r>
            <a:r>
              <a:rPr lang="de-DE" dirty="0"/>
              <a:t> time (2)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A5E82-E603-C041-8663-E159BF18C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1017992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0212-9F2A-7740-9C26-0B94F997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00EEF-2CBC-F74B-8696-F23B789F0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affects</a:t>
            </a:r>
            <a:r>
              <a:rPr lang="de-DE" dirty="0"/>
              <a:t> </a:t>
            </a:r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tips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511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A70B-AB0D-E446-9B04-7EA8D7E3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F06D6D-400B-3040-B996-2D2D56E813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6544"/>
            <a:ext cx="5181600" cy="374949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D42DE5-52D8-F548-8D8C-E4A31BF37B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26544"/>
            <a:ext cx="5181600" cy="3749499"/>
          </a:xfrm>
        </p:spPr>
      </p:pic>
    </p:spTree>
    <p:extLst>
      <p:ext uri="{BB962C8B-B14F-4D97-AF65-F5344CB8AC3E}">
        <p14:creationId xmlns:p14="http://schemas.microsoft.com/office/powerpoint/2010/main" val="375281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7AD3-E6D2-9B40-9E09-4C1A99CE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AA1486-7205-D74F-B56C-742A68D12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8" y="1828271"/>
            <a:ext cx="10890250" cy="3630083"/>
          </a:xfrm>
        </p:spPr>
      </p:pic>
    </p:spTree>
    <p:extLst>
      <p:ext uri="{BB962C8B-B14F-4D97-AF65-F5344CB8AC3E}">
        <p14:creationId xmlns:p14="http://schemas.microsoft.com/office/powerpoint/2010/main" val="1325163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511F-2DF0-B443-9EF9-F367CEFB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45E4EB-6E1D-1A46-B315-3885F4907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8" y="1828271"/>
            <a:ext cx="10890250" cy="3630083"/>
          </a:xfrm>
        </p:spPr>
      </p:pic>
    </p:spTree>
    <p:extLst>
      <p:ext uri="{BB962C8B-B14F-4D97-AF65-F5344CB8AC3E}">
        <p14:creationId xmlns:p14="http://schemas.microsoft.com/office/powerpoint/2010/main" val="3060187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4E77-83E5-5749-9EF4-9E765E30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60F786-9BAE-904D-A689-D57639E70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8" y="1828271"/>
            <a:ext cx="10890250" cy="3630083"/>
          </a:xfrm>
        </p:spPr>
      </p:pic>
    </p:spTree>
    <p:extLst>
      <p:ext uri="{BB962C8B-B14F-4D97-AF65-F5344CB8AC3E}">
        <p14:creationId xmlns:p14="http://schemas.microsoft.com/office/powerpoint/2010/main" val="100600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lvl="2"/>
            <a:r>
              <a:rPr lang="en-US" dirty="0"/>
              <a:t>$2.5 initial charge</a:t>
            </a:r>
          </a:p>
          <a:p>
            <a:pPr lvl="2"/>
            <a:r>
              <a:rPr lang="en-US" dirty="0"/>
              <a:t>When faster than 6mph: 50ct per 0.2 mile</a:t>
            </a:r>
          </a:p>
          <a:p>
            <a:pPr lvl="2"/>
            <a:r>
              <a:rPr lang="en-US" dirty="0"/>
              <a:t>When slower than 6mph: 50ct per minute</a:t>
            </a:r>
          </a:p>
          <a:p>
            <a:pPr lvl="2"/>
            <a:r>
              <a:rPr lang="en-US" dirty="0"/>
              <a:t>50ct overnight surcharge (8pm to 6am), $1 </a:t>
            </a:r>
            <a:r>
              <a:rPr lang="en-US" dirty="0" err="1"/>
              <a:t>rushhour</a:t>
            </a:r>
            <a:r>
              <a:rPr lang="en-US" dirty="0"/>
              <a:t>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r>
              <a:rPr lang="en-US" dirty="0"/>
              <a:t>Tips when paying with credit card (</a:t>
            </a:r>
            <a:r>
              <a:rPr lang="en-US" dirty="0" err="1"/>
              <a:t>payment_type</a:t>
            </a:r>
            <a:r>
              <a:rPr lang="en-US" dirty="0"/>
              <a:t> 2)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46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CA4F-4A74-6743-AF09-74C52A95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DA6E-5DF2-CB4A-82CA-95D4B9A7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8" y="1828271"/>
            <a:ext cx="10890250" cy="3630083"/>
          </a:xfrm>
        </p:spPr>
      </p:pic>
    </p:spTree>
    <p:extLst>
      <p:ext uri="{BB962C8B-B14F-4D97-AF65-F5344CB8AC3E}">
        <p14:creationId xmlns:p14="http://schemas.microsoft.com/office/powerpoint/2010/main" val="156387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4E47-F35D-0047-BDEE-4BEE5674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Dropoff</a:t>
            </a:r>
            <a:r>
              <a:rPr lang="de-DE" dirty="0"/>
              <a:t>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3078D4-6D73-9348-90F8-99F4DD3B5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43" y="1109663"/>
            <a:ext cx="6989739" cy="5067300"/>
          </a:xfr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B4C2C1F-F6D9-AE46-9A98-38CC4802ABEE}"/>
              </a:ext>
            </a:extLst>
          </p:cNvPr>
          <p:cNvSpPr/>
          <p:nvPr/>
        </p:nvSpPr>
        <p:spPr>
          <a:xfrm>
            <a:off x="323850" y="1109663"/>
            <a:ext cx="2029468" cy="26146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Tip Percentage</a:t>
            </a:r>
            <a:br>
              <a:rPr lang="en-US" sz="2000" b="1" dirty="0">
                <a:solidFill>
                  <a:schemeClr val="tx1"/>
                </a:solidFill>
              </a:rPr>
            </a:b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&lt; 10 %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&gt; 10 %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&gt; 12.5%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&gt; 15%</a:t>
            </a:r>
            <a:br>
              <a:rPr lang="en-US" sz="2000" b="1" dirty="0">
                <a:solidFill>
                  <a:srgbClr val="FFFF00"/>
                </a:solidFill>
              </a:rPr>
            </a:br>
            <a:r>
              <a:rPr lang="en-US" sz="2000" b="1" dirty="0">
                <a:solidFill>
                  <a:schemeClr val="accent2"/>
                </a:solidFill>
              </a:rPr>
              <a:t>&gt; 17.5%</a:t>
            </a:r>
            <a:br>
              <a:rPr lang="en-US" sz="2000" b="1" dirty="0">
                <a:solidFill>
                  <a:srgbClr val="FFC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&gt; 20 %</a:t>
            </a:r>
          </a:p>
        </p:txBody>
      </p:sp>
    </p:spTree>
    <p:extLst>
      <p:ext uri="{BB962C8B-B14F-4D97-AF65-F5344CB8AC3E}">
        <p14:creationId xmlns:p14="http://schemas.microsoft.com/office/powerpoint/2010/main" val="999059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6BAF-F377-8F46-96C5-0913931A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Percentage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Dropoff</a:t>
            </a:r>
            <a:r>
              <a:rPr lang="de-DE" dirty="0"/>
              <a:t>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3EB85-CF21-A243-B608-FCBC5E84E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29" y="1109663"/>
            <a:ext cx="7334768" cy="5067300"/>
          </a:xfrm>
        </p:spPr>
      </p:pic>
      <p:sp>
        <p:nvSpPr>
          <p:cNvPr id="7" name="Rechteck 4">
            <a:extLst>
              <a:ext uri="{FF2B5EF4-FFF2-40B4-BE49-F238E27FC236}">
                <a16:creationId xmlns:a16="http://schemas.microsoft.com/office/drawing/2014/main" id="{D1A2A9F8-C4D3-3545-9B72-76A36D80E6D8}"/>
              </a:ext>
            </a:extLst>
          </p:cNvPr>
          <p:cNvSpPr/>
          <p:nvPr/>
        </p:nvSpPr>
        <p:spPr>
          <a:xfrm>
            <a:off x="295961" y="1109663"/>
            <a:ext cx="1935282" cy="23717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&gt; 30 miles</a:t>
            </a:r>
          </a:p>
          <a:p>
            <a:pPr algn="ctr"/>
            <a:r>
              <a:rPr lang="en-US" sz="2000" b="1" dirty="0">
                <a:solidFill>
                  <a:srgbClr val="00B0F0"/>
                </a:solidFill>
              </a:rPr>
              <a:t>&gt; 20 miles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</a:rPr>
              <a:t>&gt; 15 miles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&gt; 10 miles</a:t>
            </a:r>
            <a:br>
              <a:rPr lang="en-US" sz="2000" b="1" dirty="0">
                <a:solidFill>
                  <a:srgbClr val="FFFF00"/>
                </a:solidFill>
              </a:rPr>
            </a:br>
            <a:r>
              <a:rPr lang="en-US" sz="2000" b="1" dirty="0">
                <a:solidFill>
                  <a:schemeClr val="accent2"/>
                </a:solidFill>
              </a:rPr>
              <a:t>&gt;   5 Miles</a:t>
            </a:r>
            <a:br>
              <a:rPr lang="en-US" sz="2000" b="1" dirty="0">
                <a:solidFill>
                  <a:srgbClr val="FFC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&lt;   5 Miles</a:t>
            </a:r>
          </a:p>
        </p:txBody>
      </p:sp>
    </p:spTree>
    <p:extLst>
      <p:ext uri="{BB962C8B-B14F-4D97-AF65-F5344CB8AC3E}">
        <p14:creationId xmlns:p14="http://schemas.microsoft.com/office/powerpoint/2010/main" val="1786676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9574-54BD-8546-A685-76A3EAE1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-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41919-7F4F-EB4F-A965-6B709A8E2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67AFF-78AF-284A-8D0A-22CAC19E90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Longitude</a:t>
            </a:r>
            <a:r>
              <a:rPr lang="de-DE" dirty="0"/>
              <a:t> / </a:t>
            </a:r>
            <a:r>
              <a:rPr lang="de-DE" dirty="0" err="1"/>
              <a:t>Latitude</a:t>
            </a:r>
            <a:endParaRPr lang="de-DE" dirty="0"/>
          </a:p>
          <a:p>
            <a:r>
              <a:rPr lang="de-DE" dirty="0" err="1"/>
              <a:t>Subtotal</a:t>
            </a:r>
            <a:endParaRPr lang="de-DE" dirty="0"/>
          </a:p>
          <a:p>
            <a:r>
              <a:rPr lang="de-DE" dirty="0"/>
              <a:t>Average Speed</a:t>
            </a:r>
          </a:p>
          <a:p>
            <a:r>
              <a:rPr lang="de-DE" dirty="0" err="1"/>
              <a:t>Weekday</a:t>
            </a:r>
            <a:endParaRPr lang="de-DE" dirty="0"/>
          </a:p>
          <a:p>
            <a:r>
              <a:rPr lang="de-DE" dirty="0"/>
              <a:t>Pickup time</a:t>
            </a:r>
          </a:p>
          <a:p>
            <a:r>
              <a:rPr lang="de-DE" dirty="0"/>
              <a:t>Trip </a:t>
            </a:r>
            <a:r>
              <a:rPr lang="de-DE" dirty="0" err="1"/>
              <a:t>Distance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08DF3-885B-BA44-8EA9-25F17C31D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Tried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400A6-5F65-F648-A41B-97CA8C528ED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dirty="0"/>
              <a:t>Pickup / </a:t>
            </a:r>
            <a:r>
              <a:rPr lang="de-DE" dirty="0" err="1"/>
              <a:t>Dropoff</a:t>
            </a:r>
            <a:r>
              <a:rPr lang="de-DE" dirty="0"/>
              <a:t> Area</a:t>
            </a:r>
          </a:p>
          <a:p>
            <a:r>
              <a:rPr lang="de-DE" dirty="0"/>
              <a:t>Passenger </a:t>
            </a:r>
            <a:r>
              <a:rPr lang="de-DE" dirty="0" err="1"/>
              <a:t>count</a:t>
            </a:r>
            <a:endParaRPr lang="de-DE" dirty="0"/>
          </a:p>
          <a:p>
            <a:r>
              <a:rPr lang="de-DE" dirty="0" err="1"/>
              <a:t>Overnight</a:t>
            </a:r>
            <a:endParaRPr lang="de-DE" dirty="0"/>
          </a:p>
          <a:p>
            <a:r>
              <a:rPr lang="de-DE" dirty="0"/>
              <a:t>Rush Hour</a:t>
            </a:r>
          </a:p>
        </p:txBody>
      </p:sp>
    </p:spTree>
    <p:extLst>
      <p:ext uri="{BB962C8B-B14F-4D97-AF65-F5344CB8AC3E}">
        <p14:creationId xmlns:p14="http://schemas.microsoft.com/office/powerpoint/2010/main" val="268552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3F66-2587-274B-BEE3-152E7512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Comparison</a:t>
            </a:r>
            <a:r>
              <a:rPr lang="de-DE" dirty="0"/>
              <a:t> – </a:t>
            </a:r>
            <a:r>
              <a:rPr lang="de-DE" dirty="0" err="1"/>
              <a:t>Tipping</a:t>
            </a:r>
            <a:r>
              <a:rPr lang="de-DE" dirty="0"/>
              <a:t> (MAE)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37453-7D19-1E48-93DD-29B75ED29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Inhaltsplatzhalter 7">
            <a:extLst>
              <a:ext uri="{FF2B5EF4-FFF2-40B4-BE49-F238E27FC236}">
                <a16:creationId xmlns:a16="http://schemas.microsoft.com/office/drawing/2014/main" id="{DF1164C7-7608-1149-9A17-34B48A42AE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398291"/>
              </p:ext>
            </p:extLst>
          </p:nvPr>
        </p:nvGraphicFramePr>
        <p:xfrm>
          <a:off x="661988" y="1109663"/>
          <a:ext cx="10890476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2104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6352-3244-8A4B-ACDD-80DAC942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Comparison</a:t>
            </a:r>
            <a:r>
              <a:rPr lang="de-DE" dirty="0"/>
              <a:t> – </a:t>
            </a:r>
            <a:r>
              <a:rPr lang="de-DE" dirty="0" err="1"/>
              <a:t>Tipping</a:t>
            </a:r>
            <a:r>
              <a:rPr lang="de-DE" dirty="0"/>
              <a:t> (MAE) </a:t>
            </a:r>
          </a:p>
        </p:txBody>
      </p:sp>
      <p:graphicFrame>
        <p:nvGraphicFramePr>
          <p:cNvPr id="5" name="Inhaltsplatzhalter 7">
            <a:extLst>
              <a:ext uri="{FF2B5EF4-FFF2-40B4-BE49-F238E27FC236}">
                <a16:creationId xmlns:a16="http://schemas.microsoft.com/office/drawing/2014/main" id="{2D155123-D2D9-5F45-8C19-31881148C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1858"/>
              </p:ext>
            </p:extLst>
          </p:nvPr>
        </p:nvGraphicFramePr>
        <p:xfrm>
          <a:off x="661988" y="1109663"/>
          <a:ext cx="10890250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7803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E334-B15F-A841-9154-AA989879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LGBM - Individual Models (MAE)</a:t>
            </a:r>
          </a:p>
        </p:txBody>
      </p:sp>
      <p:graphicFrame>
        <p:nvGraphicFramePr>
          <p:cNvPr id="4" name="Inhaltsplatzhalter 7">
            <a:extLst>
              <a:ext uri="{FF2B5EF4-FFF2-40B4-BE49-F238E27FC236}">
                <a16:creationId xmlns:a16="http://schemas.microsoft.com/office/drawing/2014/main" id="{F454026B-9072-D549-9411-8DA5E9B0D3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414263"/>
              </p:ext>
            </p:extLst>
          </p:nvPr>
        </p:nvGraphicFramePr>
        <p:xfrm>
          <a:off x="661988" y="1109663"/>
          <a:ext cx="10890250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3064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BE52-37D5-8D48-AB53-A3323900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- Evaluation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E77DDC-81F7-5047-92EF-15FC14594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1626479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B13E-4E0E-FB4E-8EE5-04DDEDC4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- Evaluation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02BFFBC-59A6-CE4B-8B89-47529DA0E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1905848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84EB-079D-7541-8100-51D43691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MTA </a:t>
            </a:r>
            <a:r>
              <a:rPr lang="de-DE" dirty="0" err="1"/>
              <a:t>Tax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030CC-BDFA-9F42-A9FD-9C4590623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02" y="1109663"/>
            <a:ext cx="7162222" cy="5067300"/>
          </a:xfrm>
        </p:spPr>
      </p:pic>
    </p:spTree>
    <p:extLst>
      <p:ext uri="{BB962C8B-B14F-4D97-AF65-F5344CB8AC3E}">
        <p14:creationId xmlns:p14="http://schemas.microsoft.com/office/powerpoint/2010/main" val="240774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lvl="2"/>
            <a:r>
              <a:rPr lang="en-US" dirty="0"/>
              <a:t>$52 flat</a:t>
            </a:r>
          </a:p>
          <a:p>
            <a:pPr lvl="2"/>
            <a:r>
              <a:rPr lang="en-US" dirty="0"/>
              <a:t>$4.5 rush-hour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86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56F8-B6D3-0B49-9609-7417426F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MTA </a:t>
            </a:r>
            <a:r>
              <a:rPr lang="de-DE" dirty="0" err="1"/>
              <a:t>Tax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941A7-73EA-D94E-B6D5-3FAD1552E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147763"/>
            <a:ext cx="8420629" cy="5067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EB0DA4-C412-934C-BBA3-D9F12BA27B27}"/>
              </a:ext>
            </a:extLst>
          </p:cNvPr>
          <p:cNvSpPr txBox="1">
            <a:spLocks/>
          </p:cNvSpPr>
          <p:nvPr/>
        </p:nvSpPr>
        <p:spPr>
          <a:xfrm>
            <a:off x="661307" y="1110343"/>
            <a:ext cx="3377293" cy="5067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Ratecodes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</a:t>
            </a:r>
            <a:r>
              <a:rPr lang="de-DE" dirty="0" err="1"/>
              <a:t>tax</a:t>
            </a:r>
            <a:endParaRPr lang="de-DE" dirty="0"/>
          </a:p>
          <a:p>
            <a:endParaRPr lang="de-DE" dirty="0"/>
          </a:p>
          <a:p>
            <a:r>
              <a:rPr lang="de-DE" dirty="0"/>
              <a:t>SVM also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</a:t>
            </a:r>
            <a:r>
              <a:rPr lang="de-DE" dirty="0" err="1"/>
              <a:t>tax</a:t>
            </a:r>
            <a:endParaRPr lang="de-DE" dirty="0"/>
          </a:p>
          <a:p>
            <a:endParaRPr lang="de-DE" dirty="0"/>
          </a:p>
          <a:p>
            <a:r>
              <a:rPr lang="de-DE" dirty="0"/>
              <a:t>Alternative:</a:t>
            </a:r>
            <a:br>
              <a:rPr lang="de-DE" dirty="0"/>
            </a:b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dropoff</a:t>
            </a:r>
            <a:r>
              <a:rPr lang="de-DE" dirty="0"/>
              <a:t> </a:t>
            </a:r>
            <a:r>
              <a:rPr lang="de-DE" dirty="0" err="1"/>
              <a:t>polygons</a:t>
            </a:r>
            <a:r>
              <a:rPr lang="de-DE" dirty="0"/>
              <a:t>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</a:t>
            </a:r>
            <a:r>
              <a:rPr lang="de-DE" dirty="0" err="1"/>
              <a:t>insignificant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088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26F9-8D85-5D44-B578-6FD0FEF4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1563E-5089-D443-9C59-50CAC6F4D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05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lvl="2"/>
            <a:r>
              <a:rPr lang="en-US" dirty="0"/>
              <a:t>Uses standard metered fare (everything from 1 applies)</a:t>
            </a:r>
          </a:p>
          <a:p>
            <a:pPr lvl="2"/>
            <a:r>
              <a:rPr lang="en-US" dirty="0"/>
              <a:t>$17.50 Newark Surcharge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3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97293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lvl="2"/>
            <a:r>
              <a:rPr lang="en-US" dirty="0"/>
              <a:t>In town: standard metered fare (see 1)</a:t>
            </a:r>
          </a:p>
          <a:p>
            <a:pPr lvl="2"/>
            <a:r>
              <a:rPr lang="en-US" dirty="0"/>
              <a:t>Out of town: doubled standard metered fare</a:t>
            </a:r>
          </a:p>
          <a:p>
            <a:pPr lvl="2"/>
            <a:r>
              <a:rPr lang="en-US" dirty="0"/>
              <a:t>All charges apply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8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lvl="2"/>
            <a:r>
              <a:rPr lang="en-US" dirty="0"/>
              <a:t>Flat rate is negotiated before the ride</a:t>
            </a:r>
          </a:p>
          <a:p>
            <a:pPr lvl="2"/>
            <a:r>
              <a:rPr lang="en-US" dirty="0"/>
              <a:t>50ct MTA and 30ct improvement surcharge apply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Group rides</a:t>
            </a:r>
          </a:p>
          <a:p>
            <a:pPr lvl="2"/>
            <a:r>
              <a:rPr lang="en-US" dirty="0"/>
              <a:t>Two possible routes with specific pickup and </a:t>
            </a:r>
            <a:r>
              <a:rPr lang="en-US" dirty="0" err="1"/>
              <a:t>dropoff</a:t>
            </a:r>
            <a:r>
              <a:rPr lang="en-US" dirty="0"/>
              <a:t> locations</a:t>
            </a:r>
          </a:p>
          <a:p>
            <a:pPr lvl="2"/>
            <a:r>
              <a:rPr lang="en-US" dirty="0"/>
              <a:t>Flat price per person</a:t>
            </a:r>
          </a:p>
        </p:txBody>
      </p:sp>
    </p:spTree>
    <p:extLst>
      <p:ext uri="{BB962C8B-B14F-4D97-AF65-F5344CB8AC3E}">
        <p14:creationId xmlns:p14="http://schemas.microsoft.com/office/powerpoint/2010/main" val="623661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861</Words>
  <Application>Microsoft Macintosh PowerPoint</Application>
  <PresentationFormat>Widescreen</PresentationFormat>
  <Paragraphs>223</Paragraphs>
  <Slides>51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BatangChe</vt:lpstr>
      <vt:lpstr>Arial</vt:lpstr>
      <vt:lpstr>Calibri</vt:lpstr>
      <vt:lpstr>Calibri Light</vt:lpstr>
      <vt:lpstr>Wingdings</vt:lpstr>
      <vt:lpstr>Office Theme</vt:lpstr>
      <vt:lpstr>Advanced Practical Course: Data Science</vt:lpstr>
      <vt:lpstr>Why Data Science?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Algorithm Selection</vt:lpstr>
      <vt:lpstr>Algorithm Selection</vt:lpstr>
      <vt:lpstr>Algorithm Selection</vt:lpstr>
      <vt:lpstr>Algorithm Selection</vt:lpstr>
      <vt:lpstr>Algorithm selection</vt:lpstr>
      <vt:lpstr>Dropoff-locations per ratecode</vt:lpstr>
      <vt:lpstr>Pickup-locations per ratecode</vt:lpstr>
      <vt:lpstr>Bridge/tunnel positions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Problems</vt:lpstr>
      <vt:lpstr>Extra Prediction</vt:lpstr>
      <vt:lpstr>Extra Prediction</vt:lpstr>
      <vt:lpstr>Extra Prediction</vt:lpstr>
      <vt:lpstr>Extra Prediction</vt:lpstr>
      <vt:lpstr>Extra Prediction - Calculation</vt:lpstr>
      <vt:lpstr>Extra Prediction</vt:lpstr>
      <vt:lpstr>Extra amount by Dropoff time (2)</vt:lpstr>
      <vt:lpstr>Tip Prediction</vt:lpstr>
      <vt:lpstr>Tipping Behavior</vt:lpstr>
      <vt:lpstr>Tipping Behaviour</vt:lpstr>
      <vt:lpstr>Tipping Behaviour</vt:lpstr>
      <vt:lpstr>Tipping Behaviour</vt:lpstr>
      <vt:lpstr>Tipping Behaviour</vt:lpstr>
      <vt:lpstr>Distance by Dropoff Location</vt:lpstr>
      <vt:lpstr>Tip Percentage by Dropoff Location</vt:lpstr>
      <vt:lpstr>Tip Prediction - Features</vt:lpstr>
      <vt:lpstr>Model Comparison – Tipping (MAE)</vt:lpstr>
      <vt:lpstr>Model Comparison – Tipping (MAE) </vt:lpstr>
      <vt:lpstr>LGBM - Individual Models (MAE)</vt:lpstr>
      <vt:lpstr>Tip Prediction - Evaluation</vt:lpstr>
      <vt:lpstr>Tip Prediction - Evaluation</vt:lpstr>
      <vt:lpstr>MTA Tax Prediction</vt:lpstr>
      <vt:lpstr>MTA Tax Prediction</vt:lpstr>
      <vt:lpstr>Extra Prediction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dkoll</dc:creator>
  <cp:lastModifiedBy>Sven Durchholz</cp:lastModifiedBy>
  <cp:revision>129</cp:revision>
  <dcterms:created xsi:type="dcterms:W3CDTF">2017-07-19T13:03:57Z</dcterms:created>
  <dcterms:modified xsi:type="dcterms:W3CDTF">2018-06-14T08:19:38Z</dcterms:modified>
</cp:coreProperties>
</file>